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6"/>
  </p:notesMasterIdLst>
  <p:sldIdLst>
    <p:sldId id="256" r:id="rId5"/>
    <p:sldId id="259" r:id="rId6"/>
    <p:sldId id="353" r:id="rId7"/>
    <p:sldId id="389" r:id="rId8"/>
    <p:sldId id="387" r:id="rId9"/>
    <p:sldId id="388" r:id="rId10"/>
    <p:sldId id="390" r:id="rId11"/>
    <p:sldId id="385" r:id="rId12"/>
    <p:sldId id="354" r:id="rId13"/>
    <p:sldId id="272" r:id="rId14"/>
    <p:sldId id="274" r:id="rId15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7799F2B-B0A0-49F2-8E96-5B4DA9E47DBF}" v="4" dt="2026-06-17T11:41:05.245"/>
    <p1510:client id="{1E6F8F58-0544-3F2F-CA76-F14B7093D4D0}" v="4" dt="2026-06-17T11:28:12.350"/>
    <p1510:client id="{57C75953-4D06-40B1-B817-3681E2C0703C}" v="6" dt="2026-06-16T20:55:53.97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1" autoAdjust="0"/>
    <p:restoredTop sz="94610"/>
  </p:normalViewPr>
  <p:slideViewPr>
    <p:cSldViewPr snapToGrid="0" snapToObjects="1">
      <p:cViewPr>
        <p:scale>
          <a:sx n="120" d="100"/>
          <a:sy n="120" d="100"/>
        </p:scale>
        <p:origin x="78" y="4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79685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0EE649E6-ECAD-AA89-BEEA-3801CCEA9E56}"/>
              </a:ext>
            </a:extLst>
          </p:cNvPr>
          <p:cNvSpPr/>
          <p:nvPr userDrawn="1"/>
        </p:nvSpPr>
        <p:spPr>
          <a:xfrm>
            <a:off x="-74543" y="-2"/>
            <a:ext cx="9218543" cy="514350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350">
              <a:latin typeface="+mj-lt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5BFD59B-18D8-4D11-EAE6-1B9D6A4C1B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1505778"/>
            <a:ext cx="6858000" cy="2437572"/>
          </a:xfrm>
        </p:spPr>
        <p:txBody>
          <a:bodyPr/>
          <a:lstStyle>
            <a:lvl1pPr marL="0" indent="0" algn="l">
              <a:buNone/>
              <a:defRPr sz="1800" b="1" i="1">
                <a:solidFill>
                  <a:srgbClr val="83132B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3D63C03-356E-43D1-73D8-2FED0D43DF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/>
              <a:t>Club de Golf El Bosque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73E6FEE-CDB6-0648-26D4-1DB65DA742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DE0FBC-22F6-D748-128B-FE88D0135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82EDF-EB70-468A-83EC-FF2576A506DF}" type="slidenum">
              <a:rPr lang="es-ES" smtClean="0"/>
              <a:t>‹Nº›</a:t>
            </a:fld>
            <a:endParaRPr lang="es-ES"/>
          </a:p>
        </p:txBody>
      </p:sp>
      <p:sp>
        <p:nvSpPr>
          <p:cNvPr id="7" name="Paralelogramo 6">
            <a:extLst>
              <a:ext uri="{FF2B5EF4-FFF2-40B4-BE49-F238E27FC236}">
                <a16:creationId xmlns:a16="http://schemas.microsoft.com/office/drawing/2014/main" id="{D68DE5B6-0242-FCB8-7DD4-D6E71799FBD5}"/>
              </a:ext>
            </a:extLst>
          </p:cNvPr>
          <p:cNvSpPr/>
          <p:nvPr userDrawn="1"/>
        </p:nvSpPr>
        <p:spPr>
          <a:xfrm>
            <a:off x="10049" y="-1"/>
            <a:ext cx="1106066" cy="957650"/>
          </a:xfrm>
          <a:prstGeom prst="parallelogram">
            <a:avLst>
              <a:gd name="adj" fmla="val 22956"/>
            </a:avLst>
          </a:prstGeom>
          <a:solidFill>
            <a:srgbClr val="8313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350"/>
          </a:p>
        </p:txBody>
      </p:sp>
      <p:sp>
        <p:nvSpPr>
          <p:cNvPr id="9" name="Marcador de contenido 2">
            <a:extLst>
              <a:ext uri="{FF2B5EF4-FFF2-40B4-BE49-F238E27FC236}">
                <a16:creationId xmlns:a16="http://schemas.microsoft.com/office/drawing/2014/main" id="{9F033B40-07AC-E4F8-DF86-0F97BD07113C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300292" y="207727"/>
            <a:ext cx="569331" cy="740840"/>
          </a:xfrm>
        </p:spPr>
        <p:txBody>
          <a:bodyPr vert="horz" lIns="91440" tIns="45720" rIns="91440" bIns="45720" rtlCol="0" anchor="ctr">
            <a:noAutofit/>
          </a:bodyPr>
          <a:lstStyle>
            <a:lvl1pPr marL="0" indent="0">
              <a:buNone/>
              <a:defRPr lang="es-ES" sz="6000" b="1">
                <a:solidFill>
                  <a:schemeClr val="bg1"/>
                </a:solidFill>
                <a:latin typeface="Barlow" panose="00000500000000000000" pitchFamily="2" charset="0"/>
                <a:ea typeface="+mj-ea"/>
                <a:cs typeface="+mj-cs"/>
              </a:defRPr>
            </a:lvl1pPr>
            <a:lvl2pPr marL="342900" indent="0">
              <a:buNone/>
              <a:defRPr lang="es-ES" sz="6000" b="1">
                <a:latin typeface="Barlow" panose="00000500000000000000" pitchFamily="2" charset="0"/>
              </a:defRPr>
            </a:lvl2pPr>
            <a:lvl3pPr marL="685800" indent="0">
              <a:buNone/>
              <a:defRPr lang="es-ES" sz="6000" b="1">
                <a:latin typeface="Barlow" panose="00000500000000000000" pitchFamily="2" charset="0"/>
              </a:defRPr>
            </a:lvl3pPr>
            <a:lvl4pPr marL="1028700" indent="0">
              <a:buNone/>
              <a:defRPr lang="es-ES" sz="6000" b="1">
                <a:latin typeface="Barlow" panose="00000500000000000000" pitchFamily="2" charset="0"/>
              </a:defRPr>
            </a:lvl4pPr>
            <a:lvl5pPr marL="1371600" indent="0">
              <a:buNone/>
              <a:defRPr lang="es-ES" sz="6000" b="1">
                <a:latin typeface="Barlow" panose="00000500000000000000" pitchFamily="2" charset="0"/>
              </a:defRPr>
            </a:lvl5pPr>
          </a:lstStyle>
          <a:p>
            <a:pPr marL="171450" lvl="0" indent="-171450">
              <a:spcBef>
                <a:spcPct val="0"/>
              </a:spcBef>
            </a:pPr>
            <a:endParaRPr lang="es-ES"/>
          </a:p>
        </p:txBody>
      </p:sp>
      <p:sp>
        <p:nvSpPr>
          <p:cNvPr id="12" name="Marcador de texto 11">
            <a:extLst>
              <a:ext uri="{FF2B5EF4-FFF2-40B4-BE49-F238E27FC236}">
                <a16:creationId xmlns:a16="http://schemas.microsoft.com/office/drawing/2014/main" id="{38AA5136-0D2F-12D1-D68F-1FDCF2192B4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43000" y="276225"/>
            <a:ext cx="7372350" cy="681038"/>
          </a:xfrm>
        </p:spPr>
        <p:txBody>
          <a:bodyPr anchor="ctr">
            <a:noAutofit/>
          </a:bodyPr>
          <a:lstStyle>
            <a:lvl1pPr marL="0" indent="0">
              <a:buNone/>
              <a:defRPr sz="2700" b="1">
                <a:solidFill>
                  <a:srgbClr val="83132B"/>
                </a:solidFill>
                <a:latin typeface="+mn-lt"/>
              </a:defRPr>
            </a:lvl1pPr>
            <a:lvl2pPr marL="342900" indent="0">
              <a:buNone/>
              <a:defRPr sz="2100" b="1">
                <a:latin typeface="+mj-lt"/>
              </a:defRPr>
            </a:lvl2pPr>
            <a:lvl3pPr>
              <a:defRPr sz="1800" b="1">
                <a:latin typeface="+mj-lt"/>
              </a:defRPr>
            </a:lvl3pPr>
            <a:lvl4pPr>
              <a:defRPr sz="1500" b="1">
                <a:latin typeface="+mj-lt"/>
              </a:defRPr>
            </a:lvl4pPr>
            <a:lvl5pPr>
              <a:defRPr sz="1500" b="1">
                <a:latin typeface="+mj-lt"/>
              </a:defRPr>
            </a:lvl5pPr>
          </a:lstStyle>
          <a:p>
            <a:pPr lvl="0"/>
            <a:r>
              <a:rPr lang="es-ES"/>
              <a:t>Haga clic para modificar los estilos de texto del </a:t>
            </a:r>
            <a:r>
              <a:rPr lang="es-ES" err="1"/>
              <a:t>pat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75848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1EA6096-BD65-181E-7BD6-42C8EB2E5B7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67916" y="52181"/>
            <a:ext cx="7595980" cy="413355"/>
          </a:xfrm>
        </p:spPr>
        <p:txBody>
          <a:bodyPr anchor="ctr">
            <a:noAutofit/>
          </a:bodyPr>
          <a:lstStyle>
            <a:lvl1pPr algn="l">
              <a:defRPr sz="1800" b="1" i="1">
                <a:solidFill>
                  <a:srgbClr val="83132B"/>
                </a:solidFill>
                <a:latin typeface="+mn-lt"/>
              </a:defRPr>
            </a:lvl1pPr>
          </a:lstStyle>
          <a:p>
            <a:r>
              <a:rPr lang="es-ES"/>
              <a:t>Sección 1 / Título diapositiva </a:t>
            </a:r>
          </a:p>
        </p:txBody>
      </p:sp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61BC7C50-62A7-093C-4748-106C6958867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7917" y="805070"/>
            <a:ext cx="3654338" cy="1088335"/>
          </a:xfrm>
        </p:spPr>
        <p:txBody>
          <a:bodyPr>
            <a:noAutofit/>
          </a:bodyPr>
          <a:lstStyle>
            <a:lvl1pPr>
              <a:defRPr sz="1350">
                <a:solidFill>
                  <a:srgbClr val="83132B"/>
                </a:solidFill>
              </a:defRPr>
            </a:lvl1pPr>
            <a:lvl2pPr>
              <a:defRPr sz="135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sz="1350"/>
            </a:lvl3pPr>
            <a:lvl4pPr marL="1028700" indent="0">
              <a:buNone/>
              <a:defRPr sz="1350"/>
            </a:lvl4pPr>
            <a:lvl5pPr>
              <a:defRPr sz="1350"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792607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pos="393">
          <p15:clr>
            <a:srgbClr val="FBAE40"/>
          </p15:clr>
        </p15:guide>
        <p15:guide id="3" pos="7287">
          <p15:clr>
            <a:srgbClr val="FBAE40"/>
          </p15:clr>
        </p15:guide>
        <p15:guide id="4" orient="horz" pos="2160">
          <p15:clr>
            <a:srgbClr val="FBAE40"/>
          </p15:clr>
        </p15:guide>
        <p15:guide id="5" orient="horz" pos="39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unpacked/ppt/media/image2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5394960" cy="5143500"/>
          </a:xfrm>
          <a:prstGeom prst="rect">
            <a:avLst/>
          </a:prstGeom>
          <a:solidFill>
            <a:srgbClr val="1A3A2A">
              <a:alpha val="90000"/>
            </a:srgbClr>
          </a:solidFill>
          <a:ln/>
        </p:spPr>
        <p:txBody>
          <a:bodyPr/>
          <a:lstStyle/>
          <a:p>
            <a:endParaRPr lang="es-ES" noProof="0" dirty="0"/>
          </a:p>
        </p:txBody>
      </p:sp>
      <p:pic>
        <p:nvPicPr>
          <p:cNvPr id="4" name="Image 1" descr="/home/claude/unpacked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20" y="502920"/>
            <a:ext cx="1280160" cy="850392"/>
          </a:xfrm>
          <a:prstGeom prst="rect">
            <a:avLst/>
          </a:prstGeom>
        </p:spPr>
      </p:pic>
      <p:sp>
        <p:nvSpPr>
          <p:cNvPr id="5" name="Shape 1"/>
          <p:cNvSpPr/>
          <p:nvPr/>
        </p:nvSpPr>
        <p:spPr>
          <a:xfrm>
            <a:off x="502920" y="1572768"/>
            <a:ext cx="1097280" cy="36576"/>
          </a:xfrm>
          <a:prstGeom prst="rect">
            <a:avLst/>
          </a:prstGeom>
          <a:solidFill>
            <a:srgbClr val="B5862A"/>
          </a:solidFill>
          <a:ln/>
        </p:spPr>
        <p:txBody>
          <a:bodyPr/>
          <a:lstStyle/>
          <a:p>
            <a:endParaRPr lang="es-ES" noProof="0" dirty="0"/>
          </a:p>
        </p:txBody>
      </p:sp>
      <p:sp>
        <p:nvSpPr>
          <p:cNvPr id="6" name="Text 2"/>
          <p:cNvSpPr/>
          <p:nvPr/>
        </p:nvSpPr>
        <p:spPr>
          <a:xfrm>
            <a:off x="502920" y="1664208"/>
            <a:ext cx="45720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" sz="1400" i="1" noProof="0" dirty="0">
                <a:solidFill>
                  <a:srgbClr val="D4C09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Club de Golf El Bosque</a:t>
            </a:r>
            <a:endParaRPr lang="es-ES" sz="1400" noProof="0" dirty="0"/>
          </a:p>
        </p:txBody>
      </p:sp>
      <p:sp>
        <p:nvSpPr>
          <p:cNvPr id="7" name="Text 3"/>
          <p:cNvSpPr/>
          <p:nvPr/>
        </p:nvSpPr>
        <p:spPr>
          <a:xfrm>
            <a:off x="502920" y="2066544"/>
            <a:ext cx="475488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s-ES" sz="4400" b="1" noProof="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Junta General</a:t>
            </a:r>
            <a:endParaRPr lang="es-ES" sz="4400" noProof="0" dirty="0"/>
          </a:p>
          <a:p>
            <a:pPr marL="0" indent="0">
              <a:lnSpc>
                <a:spcPct val="110000"/>
              </a:lnSpc>
              <a:buNone/>
            </a:pPr>
            <a:r>
              <a:rPr lang="es-ES" sz="4400" b="1" noProof="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 Accionistas</a:t>
            </a:r>
            <a:endParaRPr lang="es-ES" sz="4400" noProof="0" dirty="0"/>
          </a:p>
        </p:txBody>
      </p:sp>
      <p:sp>
        <p:nvSpPr>
          <p:cNvPr id="8" name="Shape 4"/>
          <p:cNvSpPr/>
          <p:nvPr/>
        </p:nvSpPr>
        <p:spPr>
          <a:xfrm>
            <a:off x="502920" y="3611880"/>
            <a:ext cx="960120" cy="457200"/>
          </a:xfrm>
          <a:prstGeom prst="rect">
            <a:avLst/>
          </a:prstGeom>
          <a:solidFill>
            <a:srgbClr val="B5862A"/>
          </a:solidFill>
          <a:ln/>
        </p:spPr>
        <p:txBody>
          <a:bodyPr/>
          <a:lstStyle/>
          <a:p>
            <a:endParaRPr lang="es-ES" noProof="0" dirty="0"/>
          </a:p>
        </p:txBody>
      </p:sp>
      <p:sp>
        <p:nvSpPr>
          <p:cNvPr id="9" name="Text 5"/>
          <p:cNvSpPr/>
          <p:nvPr/>
        </p:nvSpPr>
        <p:spPr>
          <a:xfrm>
            <a:off x="502920" y="3611880"/>
            <a:ext cx="960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s-ES" sz="2000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2026</a:t>
            </a:r>
            <a:endParaRPr lang="es-ES" sz="2000" noProof="0" dirty="0"/>
          </a:p>
        </p:txBody>
      </p:sp>
      <p:sp>
        <p:nvSpPr>
          <p:cNvPr id="10" name="Text 6"/>
          <p:cNvSpPr/>
          <p:nvPr/>
        </p:nvSpPr>
        <p:spPr>
          <a:xfrm>
            <a:off x="1572768" y="3630168"/>
            <a:ext cx="34747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" sz="1300" noProof="0" dirty="0">
                <a:solidFill>
                  <a:srgbClr val="C8D8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Ejercicio 2025  </a:t>
            </a:r>
            <a:endParaRPr lang="es-ES" sz="1300" noProof="0" dirty="0"/>
          </a:p>
        </p:txBody>
      </p:sp>
      <p:sp>
        <p:nvSpPr>
          <p:cNvPr id="11" name="Text 7"/>
          <p:cNvSpPr/>
          <p:nvPr/>
        </p:nvSpPr>
        <p:spPr>
          <a:xfrm>
            <a:off x="502920" y="4206240"/>
            <a:ext cx="4114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" sz="1100" i="1" noProof="0" dirty="0">
                <a:solidFill>
                  <a:srgbClr val="A0B8A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 de junio de 2026</a:t>
            </a:r>
            <a:endParaRPr lang="es-ES" sz="1100" noProof="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unpacked/ppt/media/image2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A3A2A">
              <a:alpha val="75000"/>
            </a:srgbClr>
          </a:solidFill>
          <a:ln/>
        </p:spPr>
        <p:txBody>
          <a:bodyPr/>
          <a:lstStyle/>
          <a:p>
            <a:endParaRPr lang="es-ES" noProof="0" dirty="0"/>
          </a:p>
        </p:txBody>
      </p:sp>
      <p:sp>
        <p:nvSpPr>
          <p:cNvPr id="4" name="Text 1"/>
          <p:cNvSpPr/>
          <p:nvPr/>
        </p:nvSpPr>
        <p:spPr>
          <a:xfrm>
            <a:off x="914400" y="1417320"/>
            <a:ext cx="73152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s-ES" sz="4400" b="1" noProof="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Gracias por su atención</a:t>
            </a:r>
            <a:endParaRPr lang="es-ES" sz="4400" noProof="0" dirty="0"/>
          </a:p>
        </p:txBody>
      </p:sp>
      <p:sp>
        <p:nvSpPr>
          <p:cNvPr id="5" name="Shape 2"/>
          <p:cNvSpPr/>
          <p:nvPr/>
        </p:nvSpPr>
        <p:spPr>
          <a:xfrm>
            <a:off x="3474720" y="2560320"/>
            <a:ext cx="2194560" cy="45720"/>
          </a:xfrm>
          <a:prstGeom prst="rect">
            <a:avLst/>
          </a:prstGeom>
          <a:solidFill>
            <a:srgbClr val="B5862A"/>
          </a:solidFill>
          <a:ln/>
        </p:spPr>
        <p:txBody>
          <a:bodyPr/>
          <a:lstStyle/>
          <a:p>
            <a:endParaRPr lang="es-ES" noProof="0" dirty="0"/>
          </a:p>
        </p:txBody>
      </p:sp>
      <p:sp>
        <p:nvSpPr>
          <p:cNvPr id="6" name="Text 3"/>
          <p:cNvSpPr/>
          <p:nvPr/>
        </p:nvSpPr>
        <p:spPr>
          <a:xfrm>
            <a:off x="914400" y="2724912"/>
            <a:ext cx="7315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s-ES" sz="1400" i="1" noProof="0" dirty="0">
                <a:solidFill>
                  <a:srgbClr val="C8D8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Club de Golf El Bosque  ·  Junta General de Accionistas 2026</a:t>
            </a:r>
            <a:endParaRPr lang="es-ES" sz="1400" noProof="0" dirty="0"/>
          </a:p>
        </p:txBody>
      </p:sp>
      <p:pic>
        <p:nvPicPr>
          <p:cNvPr id="7" name="Image 1" descr="/home/claude/unpacked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3200" y="3383280"/>
            <a:ext cx="1463040" cy="97840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3"/>
          <p:cNvSpPr/>
          <p:nvPr/>
        </p:nvSpPr>
        <p:spPr>
          <a:xfrm>
            <a:off x="411480" y="950976"/>
            <a:ext cx="8321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" sz="1200" i="1" noProof="0" dirty="0">
                <a:solidFill>
                  <a:srgbClr val="8A9A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Sociedad Limitada  ·  Ejercicio cerrado 31 de diciembre de 2025</a:t>
            </a:r>
            <a:endParaRPr lang="es-ES" sz="1200" noProof="0" dirty="0"/>
          </a:p>
        </p:txBody>
      </p:sp>
      <p:sp>
        <p:nvSpPr>
          <p:cNvPr id="7" name="Shape 4"/>
          <p:cNvSpPr/>
          <p:nvPr/>
        </p:nvSpPr>
        <p:spPr>
          <a:xfrm>
            <a:off x="411480" y="1207008"/>
            <a:ext cx="2743200" cy="566928"/>
          </a:xfrm>
          <a:prstGeom prst="rect">
            <a:avLst/>
          </a:prstGeom>
          <a:solidFill>
            <a:srgbClr val="F5E9CC"/>
          </a:solidFill>
          <a:ln/>
        </p:spPr>
        <p:txBody>
          <a:bodyPr/>
          <a:lstStyle/>
          <a:p>
            <a:endParaRPr lang="es-ES" noProof="0" dirty="0"/>
          </a:p>
        </p:txBody>
      </p:sp>
      <p:sp>
        <p:nvSpPr>
          <p:cNvPr id="8" name="Text 5"/>
          <p:cNvSpPr/>
          <p:nvPr/>
        </p:nvSpPr>
        <p:spPr>
          <a:xfrm>
            <a:off x="539496" y="1252728"/>
            <a:ext cx="24871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" sz="900" b="1" noProof="0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Ingresos 2025</a:t>
            </a:r>
            <a:endParaRPr lang="es-ES" sz="900" noProof="0" dirty="0"/>
          </a:p>
        </p:txBody>
      </p:sp>
      <p:sp>
        <p:nvSpPr>
          <p:cNvPr id="9" name="Text 6"/>
          <p:cNvSpPr/>
          <p:nvPr/>
        </p:nvSpPr>
        <p:spPr>
          <a:xfrm>
            <a:off x="539496" y="1426464"/>
            <a:ext cx="248716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" sz="1500" b="1" noProof="0" dirty="0">
                <a:solidFill>
                  <a:srgbClr val="1A3A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220.805 €</a:t>
            </a:r>
            <a:endParaRPr lang="es-ES" sz="1500" noProof="0" dirty="0"/>
          </a:p>
        </p:txBody>
      </p:sp>
      <p:sp>
        <p:nvSpPr>
          <p:cNvPr id="10" name="Text 7"/>
          <p:cNvSpPr/>
          <p:nvPr/>
        </p:nvSpPr>
        <p:spPr>
          <a:xfrm>
            <a:off x="539496" y="1645920"/>
            <a:ext cx="248716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" sz="800" i="1" noProof="0" dirty="0">
                <a:solidFill>
                  <a:srgbClr val="8A9A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vs 2024: −12,4%</a:t>
            </a:r>
            <a:endParaRPr lang="es-ES" sz="800" noProof="0" dirty="0"/>
          </a:p>
        </p:txBody>
      </p:sp>
      <p:sp>
        <p:nvSpPr>
          <p:cNvPr id="11" name="Shape 8"/>
          <p:cNvSpPr/>
          <p:nvPr/>
        </p:nvSpPr>
        <p:spPr>
          <a:xfrm>
            <a:off x="3319272" y="1207008"/>
            <a:ext cx="2743200" cy="566928"/>
          </a:xfrm>
          <a:prstGeom prst="rect">
            <a:avLst/>
          </a:prstGeom>
          <a:solidFill>
            <a:srgbClr val="EAF3E6"/>
          </a:solidFill>
          <a:ln/>
        </p:spPr>
        <p:txBody>
          <a:bodyPr/>
          <a:lstStyle/>
          <a:p>
            <a:endParaRPr lang="es-ES" noProof="0" dirty="0"/>
          </a:p>
        </p:txBody>
      </p:sp>
      <p:sp>
        <p:nvSpPr>
          <p:cNvPr id="12" name="Text 9"/>
          <p:cNvSpPr/>
          <p:nvPr/>
        </p:nvSpPr>
        <p:spPr>
          <a:xfrm>
            <a:off x="3447288" y="1252728"/>
            <a:ext cx="24871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" sz="900" b="1" noProof="0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 2025</a:t>
            </a:r>
            <a:endParaRPr lang="es-ES" sz="900" noProof="0" dirty="0"/>
          </a:p>
        </p:txBody>
      </p:sp>
      <p:sp>
        <p:nvSpPr>
          <p:cNvPr id="13" name="Text 10"/>
          <p:cNvSpPr/>
          <p:nvPr/>
        </p:nvSpPr>
        <p:spPr>
          <a:xfrm>
            <a:off x="3447288" y="1426464"/>
            <a:ext cx="248716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" sz="1500" b="1" noProof="0" dirty="0">
                <a:solidFill>
                  <a:srgbClr val="1A3A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183.963 €</a:t>
            </a:r>
            <a:endParaRPr lang="es-ES" sz="1500" noProof="0" dirty="0"/>
          </a:p>
        </p:txBody>
      </p:sp>
      <p:sp>
        <p:nvSpPr>
          <p:cNvPr id="14" name="Text 11"/>
          <p:cNvSpPr/>
          <p:nvPr/>
        </p:nvSpPr>
        <p:spPr>
          <a:xfrm>
            <a:off x="3447288" y="1645920"/>
            <a:ext cx="248716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" sz="800" i="1" noProof="0" dirty="0">
                <a:solidFill>
                  <a:srgbClr val="8A9A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Margen: 83,31%</a:t>
            </a:r>
            <a:endParaRPr lang="es-ES" sz="800" noProof="0" dirty="0"/>
          </a:p>
        </p:txBody>
      </p:sp>
      <p:sp>
        <p:nvSpPr>
          <p:cNvPr id="15" name="Shape 12"/>
          <p:cNvSpPr/>
          <p:nvPr/>
        </p:nvSpPr>
        <p:spPr>
          <a:xfrm>
            <a:off x="6227064" y="1207008"/>
            <a:ext cx="2743200" cy="566928"/>
          </a:xfrm>
          <a:prstGeom prst="rect">
            <a:avLst/>
          </a:prstGeom>
          <a:solidFill>
            <a:srgbClr val="EAF3E6"/>
          </a:solidFill>
          <a:ln/>
        </p:spPr>
        <p:txBody>
          <a:bodyPr/>
          <a:lstStyle/>
          <a:p>
            <a:endParaRPr lang="es-ES" noProof="0" dirty="0"/>
          </a:p>
        </p:txBody>
      </p:sp>
      <p:sp>
        <p:nvSpPr>
          <p:cNvPr id="16" name="Text 13"/>
          <p:cNvSpPr/>
          <p:nvPr/>
        </p:nvSpPr>
        <p:spPr>
          <a:xfrm>
            <a:off x="6355080" y="1252728"/>
            <a:ext cx="24871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" sz="900" b="1" noProof="0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Resultado neto</a:t>
            </a:r>
            <a:endParaRPr lang="es-ES" sz="900" noProof="0" dirty="0"/>
          </a:p>
        </p:txBody>
      </p:sp>
      <p:sp>
        <p:nvSpPr>
          <p:cNvPr id="17" name="Text 14"/>
          <p:cNvSpPr/>
          <p:nvPr/>
        </p:nvSpPr>
        <p:spPr>
          <a:xfrm>
            <a:off x="6355080" y="1426464"/>
            <a:ext cx="248716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" sz="1500" b="1" noProof="0" dirty="0">
                <a:solidFill>
                  <a:srgbClr val="1A3A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789.220 €</a:t>
            </a:r>
            <a:endParaRPr lang="es-ES" sz="1500" noProof="0" dirty="0"/>
          </a:p>
        </p:txBody>
      </p:sp>
      <p:sp>
        <p:nvSpPr>
          <p:cNvPr id="18" name="Text 15"/>
          <p:cNvSpPr/>
          <p:nvPr/>
        </p:nvSpPr>
        <p:spPr>
          <a:xfrm>
            <a:off x="6355080" y="1645920"/>
            <a:ext cx="248716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" sz="800" i="1" noProof="0" dirty="0">
                <a:solidFill>
                  <a:srgbClr val="8A9A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vs 2024: +357,4%</a:t>
            </a:r>
            <a:endParaRPr lang="es-ES" sz="800" noProof="0" dirty="0"/>
          </a:p>
        </p:txBody>
      </p:sp>
      <p:sp>
        <p:nvSpPr>
          <p:cNvPr id="19" name="Shape 16"/>
          <p:cNvSpPr/>
          <p:nvPr/>
        </p:nvSpPr>
        <p:spPr>
          <a:xfrm>
            <a:off x="411480" y="1956816"/>
            <a:ext cx="54864" cy="816864"/>
          </a:xfrm>
          <a:prstGeom prst="rect">
            <a:avLst/>
          </a:prstGeom>
          <a:solidFill>
            <a:srgbClr val="2C5F2D"/>
          </a:solidFill>
          <a:ln/>
        </p:spPr>
        <p:txBody>
          <a:bodyPr/>
          <a:lstStyle/>
          <a:p>
            <a:endParaRPr lang="es-ES" noProof="0" dirty="0"/>
          </a:p>
        </p:txBody>
      </p:sp>
      <p:sp>
        <p:nvSpPr>
          <p:cNvPr id="20" name="Shape 17"/>
          <p:cNvSpPr/>
          <p:nvPr/>
        </p:nvSpPr>
        <p:spPr>
          <a:xfrm>
            <a:off x="548640" y="1956816"/>
            <a:ext cx="274320" cy="274320"/>
          </a:xfrm>
          <a:prstGeom prst="ellipse">
            <a:avLst/>
          </a:prstGeom>
          <a:solidFill>
            <a:srgbClr val="2C5F2D"/>
          </a:solidFill>
          <a:ln/>
        </p:spPr>
        <p:txBody>
          <a:bodyPr/>
          <a:lstStyle/>
          <a:p>
            <a:endParaRPr lang="es-ES" noProof="0" dirty="0"/>
          </a:p>
        </p:txBody>
      </p:sp>
      <p:sp>
        <p:nvSpPr>
          <p:cNvPr id="21" name="Text 18"/>
          <p:cNvSpPr/>
          <p:nvPr/>
        </p:nvSpPr>
        <p:spPr>
          <a:xfrm>
            <a:off x="548640" y="1956816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s-ES" sz="1000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s-ES" sz="1000" noProof="0" dirty="0"/>
          </a:p>
        </p:txBody>
      </p:sp>
      <p:sp>
        <p:nvSpPr>
          <p:cNvPr id="22" name="Text 19"/>
          <p:cNvSpPr/>
          <p:nvPr/>
        </p:nvSpPr>
        <p:spPr>
          <a:xfrm>
            <a:off x="950976" y="1965960"/>
            <a:ext cx="7772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" sz="1100" b="1" noProof="0" dirty="0">
                <a:solidFill>
                  <a:srgbClr val="2C5F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Ingresos y actividad operativa</a:t>
            </a:r>
            <a:endParaRPr lang="es-ES" sz="1100" noProof="0" dirty="0"/>
          </a:p>
        </p:txBody>
      </p:sp>
      <p:sp>
        <p:nvSpPr>
          <p:cNvPr id="23" name="Text 20"/>
          <p:cNvSpPr/>
          <p:nvPr/>
        </p:nvSpPr>
        <p:spPr>
          <a:xfrm>
            <a:off x="950976" y="2203704"/>
            <a:ext cx="7772400" cy="579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s-ES" sz="1050" noProof="0" dirty="0">
                <a:solidFill>
                  <a:srgbClr val="1C2E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Los ingresos alcanzan 220.805 €, un 12,4% por debajo de 2024 (252.164 €), por la menor facturación del alquiler al Club Deportivo como consecuencia de la DANA. El alquiler del restaurante (7.000 € en 2024) deja de registrarse. A pesar de ello, la reducción de gastos de explotación de 67.317 € a 43.819 € permite mantener el EBITDA en 183.963 € con un margen del 83,3%, ligeramente superior al 79,3% de 2024.</a:t>
            </a:r>
            <a:endParaRPr lang="es-ES" sz="1050" noProof="0" dirty="0"/>
          </a:p>
        </p:txBody>
      </p:sp>
      <p:sp>
        <p:nvSpPr>
          <p:cNvPr id="24" name="Shape 21"/>
          <p:cNvSpPr/>
          <p:nvPr/>
        </p:nvSpPr>
        <p:spPr>
          <a:xfrm>
            <a:off x="411480" y="2846832"/>
            <a:ext cx="8321040" cy="7315"/>
          </a:xfrm>
          <a:prstGeom prst="rect">
            <a:avLst/>
          </a:prstGeom>
          <a:solidFill>
            <a:srgbClr val="F0F2F0"/>
          </a:solidFill>
          <a:ln/>
        </p:spPr>
        <p:txBody>
          <a:bodyPr/>
          <a:lstStyle/>
          <a:p>
            <a:endParaRPr lang="es-ES" noProof="0" dirty="0"/>
          </a:p>
        </p:txBody>
      </p:sp>
      <p:sp>
        <p:nvSpPr>
          <p:cNvPr id="25" name="Shape 22"/>
          <p:cNvSpPr/>
          <p:nvPr/>
        </p:nvSpPr>
        <p:spPr>
          <a:xfrm>
            <a:off x="411480" y="2938272"/>
            <a:ext cx="54864" cy="816864"/>
          </a:xfrm>
          <a:prstGeom prst="rect">
            <a:avLst/>
          </a:prstGeom>
          <a:solidFill>
            <a:srgbClr val="2C5F2D">
              <a:alpha val="70000"/>
            </a:srgbClr>
          </a:solidFill>
          <a:ln/>
        </p:spPr>
        <p:txBody>
          <a:bodyPr/>
          <a:lstStyle/>
          <a:p>
            <a:endParaRPr lang="es-ES" noProof="0" dirty="0"/>
          </a:p>
        </p:txBody>
      </p:sp>
      <p:sp>
        <p:nvSpPr>
          <p:cNvPr id="26" name="Shape 23"/>
          <p:cNvSpPr/>
          <p:nvPr/>
        </p:nvSpPr>
        <p:spPr>
          <a:xfrm>
            <a:off x="548640" y="2938272"/>
            <a:ext cx="274320" cy="274320"/>
          </a:xfrm>
          <a:prstGeom prst="ellipse">
            <a:avLst/>
          </a:prstGeom>
          <a:solidFill>
            <a:srgbClr val="2C5F2D"/>
          </a:solidFill>
          <a:ln/>
        </p:spPr>
        <p:txBody>
          <a:bodyPr/>
          <a:lstStyle/>
          <a:p>
            <a:endParaRPr lang="es-ES" noProof="0" dirty="0"/>
          </a:p>
        </p:txBody>
      </p:sp>
      <p:sp>
        <p:nvSpPr>
          <p:cNvPr id="27" name="Text 24"/>
          <p:cNvSpPr/>
          <p:nvPr/>
        </p:nvSpPr>
        <p:spPr>
          <a:xfrm>
            <a:off x="548640" y="293827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s-ES" sz="1000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s-ES" sz="1000" noProof="0" dirty="0"/>
          </a:p>
        </p:txBody>
      </p:sp>
      <p:sp>
        <p:nvSpPr>
          <p:cNvPr id="28" name="Text 25"/>
          <p:cNvSpPr/>
          <p:nvPr/>
        </p:nvSpPr>
        <p:spPr>
          <a:xfrm>
            <a:off x="950976" y="2947416"/>
            <a:ext cx="7772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" sz="1100" b="1" noProof="0" dirty="0">
                <a:solidFill>
                  <a:srgbClr val="2C5F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Impacto DANA y resultado del ejercicio</a:t>
            </a:r>
            <a:endParaRPr lang="es-ES" sz="1100" noProof="0" dirty="0"/>
          </a:p>
        </p:txBody>
      </p:sp>
      <p:sp>
        <p:nvSpPr>
          <p:cNvPr id="29" name="Text 26"/>
          <p:cNvSpPr/>
          <p:nvPr/>
        </p:nvSpPr>
        <p:spPr>
          <a:xfrm>
            <a:off x="950976" y="3185160"/>
            <a:ext cx="7772400" cy="579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s-ES" sz="1050" noProof="0" dirty="0">
                <a:solidFill>
                  <a:srgbClr val="1C2E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contabilización de 1.032.496 € en otros resultados —correspondiente a la regularización extraordinaria del siniestro DANA— eleva el EBIT a 1.027.160 €. La reducción de gastos financieros de 65.680 € a 15.791 € refuerza adicionalmente el resultado. El ejercicio cierra con un beneficio de 789.220 €, frente a pérdidas de 74.340 € en 2024. Este resultado es de carácter extraordinario y no recurrente.</a:t>
            </a:r>
            <a:endParaRPr lang="es-ES" sz="1050" noProof="0" dirty="0"/>
          </a:p>
        </p:txBody>
      </p:sp>
      <p:sp>
        <p:nvSpPr>
          <p:cNvPr id="30" name="Shape 27"/>
          <p:cNvSpPr/>
          <p:nvPr/>
        </p:nvSpPr>
        <p:spPr>
          <a:xfrm>
            <a:off x="411480" y="3828288"/>
            <a:ext cx="8321040" cy="7315"/>
          </a:xfrm>
          <a:prstGeom prst="rect">
            <a:avLst/>
          </a:prstGeom>
          <a:solidFill>
            <a:srgbClr val="F0F2F0"/>
          </a:solidFill>
          <a:ln/>
        </p:spPr>
        <p:txBody>
          <a:bodyPr/>
          <a:lstStyle/>
          <a:p>
            <a:endParaRPr lang="es-ES" noProof="0" dirty="0"/>
          </a:p>
        </p:txBody>
      </p:sp>
      <p:sp>
        <p:nvSpPr>
          <p:cNvPr id="31" name="Shape 28"/>
          <p:cNvSpPr/>
          <p:nvPr/>
        </p:nvSpPr>
        <p:spPr>
          <a:xfrm>
            <a:off x="411480" y="3919728"/>
            <a:ext cx="54864" cy="816864"/>
          </a:xfrm>
          <a:prstGeom prst="rect">
            <a:avLst/>
          </a:prstGeom>
          <a:solidFill>
            <a:srgbClr val="2C5F2D">
              <a:alpha val="45000"/>
            </a:srgbClr>
          </a:solidFill>
          <a:ln/>
        </p:spPr>
        <p:txBody>
          <a:bodyPr/>
          <a:lstStyle/>
          <a:p>
            <a:endParaRPr lang="es-ES" noProof="0" dirty="0"/>
          </a:p>
        </p:txBody>
      </p:sp>
      <p:sp>
        <p:nvSpPr>
          <p:cNvPr id="32" name="Shape 29"/>
          <p:cNvSpPr/>
          <p:nvPr/>
        </p:nvSpPr>
        <p:spPr>
          <a:xfrm>
            <a:off x="548640" y="3919728"/>
            <a:ext cx="274320" cy="274320"/>
          </a:xfrm>
          <a:prstGeom prst="ellipse">
            <a:avLst/>
          </a:prstGeom>
          <a:solidFill>
            <a:srgbClr val="2C5F2D"/>
          </a:solidFill>
          <a:ln/>
        </p:spPr>
        <p:txBody>
          <a:bodyPr/>
          <a:lstStyle/>
          <a:p>
            <a:endParaRPr lang="es-ES" noProof="0" dirty="0"/>
          </a:p>
        </p:txBody>
      </p:sp>
      <p:sp>
        <p:nvSpPr>
          <p:cNvPr id="33" name="Text 30"/>
          <p:cNvSpPr/>
          <p:nvPr/>
        </p:nvSpPr>
        <p:spPr>
          <a:xfrm>
            <a:off x="548640" y="391972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s-ES" sz="1000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s-ES" sz="1000" noProof="0" dirty="0"/>
          </a:p>
        </p:txBody>
      </p:sp>
      <p:sp>
        <p:nvSpPr>
          <p:cNvPr id="34" name="Text 31"/>
          <p:cNvSpPr/>
          <p:nvPr/>
        </p:nvSpPr>
        <p:spPr>
          <a:xfrm>
            <a:off x="950976" y="3928872"/>
            <a:ext cx="7772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" sz="1100" b="1" noProof="0" dirty="0">
                <a:solidFill>
                  <a:srgbClr val="2C5F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Situación patrimonial y financiera</a:t>
            </a:r>
            <a:endParaRPr lang="es-ES" sz="1100" noProof="0" dirty="0"/>
          </a:p>
        </p:txBody>
      </p:sp>
      <p:sp>
        <p:nvSpPr>
          <p:cNvPr id="35" name="Text 32"/>
          <p:cNvSpPr/>
          <p:nvPr/>
        </p:nvSpPr>
        <p:spPr>
          <a:xfrm>
            <a:off x="950976" y="4166616"/>
            <a:ext cx="7772400" cy="579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s-ES" sz="1050" noProof="0" dirty="0">
                <a:solidFill>
                  <a:srgbClr val="1C2E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Patrimonio Neto asciende a 10.339.222 € (+789.220 € respecto a 2024), consolidando la solvencia de la Sociedad. La tesorería se multiplica por 2,4 hasta 1.153.128 € (vs 476.382 €), reflejo de los cobros asociados al expediente DANA. La deuda a largo plazo crece hasta 1.315.019 €, recogiendo el préstamo ICO formalizado para financiar la recuperación.</a:t>
            </a:r>
            <a:endParaRPr lang="es-ES" sz="1050" noProof="0" dirty="0"/>
          </a:p>
        </p:txBody>
      </p:sp>
      <p:sp>
        <p:nvSpPr>
          <p:cNvPr id="36" name="Shape 33"/>
          <p:cNvSpPr/>
          <p:nvPr/>
        </p:nvSpPr>
        <p:spPr>
          <a:xfrm>
            <a:off x="411480" y="4892040"/>
            <a:ext cx="8321040" cy="10973"/>
          </a:xfrm>
          <a:prstGeom prst="rect">
            <a:avLst/>
          </a:prstGeom>
          <a:solidFill>
            <a:srgbClr val="4A8C4F">
              <a:alpha val="45000"/>
            </a:srgbClr>
          </a:solidFill>
          <a:ln/>
        </p:spPr>
        <p:txBody>
          <a:bodyPr/>
          <a:lstStyle/>
          <a:p>
            <a:endParaRPr lang="es-ES" noProof="0" dirty="0"/>
          </a:p>
        </p:txBody>
      </p:sp>
      <p:sp>
        <p:nvSpPr>
          <p:cNvPr id="37" name="Text 34"/>
          <p:cNvSpPr/>
          <p:nvPr/>
        </p:nvSpPr>
        <p:spPr>
          <a:xfrm>
            <a:off x="411480" y="4910328"/>
            <a:ext cx="5486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" sz="800" noProof="0" dirty="0">
                <a:solidFill>
                  <a:srgbClr val="8A9A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Club de Golf S.L. — Comentarios ejercicio 2025</a:t>
            </a:r>
            <a:endParaRPr lang="es-ES" sz="800" noProof="0" dirty="0"/>
          </a:p>
        </p:txBody>
      </p:sp>
      <p:sp>
        <p:nvSpPr>
          <p:cNvPr id="38" name="Text 35"/>
          <p:cNvSpPr/>
          <p:nvPr/>
        </p:nvSpPr>
        <p:spPr>
          <a:xfrm>
            <a:off x="0" y="4910328"/>
            <a:ext cx="9098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s-ES" sz="800" noProof="0" dirty="0">
                <a:solidFill>
                  <a:srgbClr val="8A9A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Club de Golf El Bosque  ·  Junta General de Accionistas 2026</a:t>
            </a:r>
            <a:endParaRPr lang="es-ES" sz="800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3C817A5-70E9-AFC4-628F-5B6386CE2C5F}"/>
              </a:ext>
            </a:extLst>
          </p:cNvPr>
          <p:cNvSpPr txBox="1">
            <a:spLocks/>
          </p:cNvSpPr>
          <p:nvPr/>
        </p:nvSpPr>
        <p:spPr>
          <a:xfrm>
            <a:off x="467916" y="52181"/>
            <a:ext cx="7595980" cy="413355"/>
          </a:xfr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1800" b="1" i="1" dirty="0">
                <a:solidFill>
                  <a:srgbClr val="83132B"/>
                </a:solidFill>
                <a:latin typeface="+mn-lt"/>
              </a:rPr>
              <a:t>Comentarios / </a:t>
            </a:r>
            <a:r>
              <a:rPr lang="es-ES" sz="1800" i="1" dirty="0">
                <a:solidFill>
                  <a:srgbClr val="83132B"/>
                </a:solidFill>
                <a:latin typeface="+mn-lt"/>
              </a:rPr>
              <a:t>Ejercicio 2025</a:t>
            </a:r>
            <a:endParaRPr lang="es-ES" sz="1800" b="1" i="1" dirty="0">
              <a:solidFill>
                <a:srgbClr val="83132B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A3A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unpacked/ppt/media/image2.png"/>
          <p:cNvPicPr>
            <a:picLocks noChangeAspect="1"/>
          </p:cNvPicPr>
          <p:nvPr/>
        </p:nvPicPr>
        <p:blipFill>
          <a:blip r:embed="rId3">
            <a:alphaModFix amt="22000"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02920" y="594360"/>
            <a:ext cx="274320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" sz="11000" b="1" noProof="0" dirty="0">
                <a:solidFill>
                  <a:srgbClr val="2C5F2D">
                    <a:alpha val="70000"/>
                  </a:srgbClr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s-ES" sz="11000" noProof="0" dirty="0"/>
          </a:p>
        </p:txBody>
      </p:sp>
      <p:sp>
        <p:nvSpPr>
          <p:cNvPr id="4" name="Text 1"/>
          <p:cNvSpPr/>
          <p:nvPr/>
        </p:nvSpPr>
        <p:spPr>
          <a:xfrm>
            <a:off x="502920" y="1691640"/>
            <a:ext cx="68580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s-ES" sz="4600" b="1" noProof="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Club de Golf</a:t>
            </a:r>
            <a:endParaRPr lang="es-ES" sz="4600" noProof="0" dirty="0"/>
          </a:p>
          <a:p>
            <a:pPr marL="0" indent="0">
              <a:lnSpc>
                <a:spcPct val="110000"/>
              </a:lnSpc>
              <a:buNone/>
            </a:pPr>
            <a:r>
              <a:rPr lang="es-ES" sz="4600" b="1" noProof="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El Bosque S.L.</a:t>
            </a:r>
            <a:endParaRPr lang="es-ES" sz="4600" noProof="0" dirty="0"/>
          </a:p>
        </p:txBody>
      </p:sp>
      <p:sp>
        <p:nvSpPr>
          <p:cNvPr id="5" name="Shape 2"/>
          <p:cNvSpPr/>
          <p:nvPr/>
        </p:nvSpPr>
        <p:spPr>
          <a:xfrm>
            <a:off x="502920" y="3520440"/>
            <a:ext cx="1371600" cy="36576"/>
          </a:xfrm>
          <a:prstGeom prst="rect">
            <a:avLst/>
          </a:prstGeom>
          <a:solidFill>
            <a:srgbClr val="B5862A"/>
          </a:solidFill>
          <a:ln/>
        </p:spPr>
        <p:txBody>
          <a:bodyPr/>
          <a:lstStyle/>
          <a:p>
            <a:endParaRPr lang="es-ES" noProof="0" dirty="0"/>
          </a:p>
        </p:txBody>
      </p:sp>
      <p:sp>
        <p:nvSpPr>
          <p:cNvPr id="6" name="Text 3"/>
          <p:cNvSpPr/>
          <p:nvPr/>
        </p:nvSpPr>
        <p:spPr>
          <a:xfrm>
            <a:off x="502920" y="3639312"/>
            <a:ext cx="5943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" sz="1300" i="1" noProof="0" dirty="0">
                <a:solidFill>
                  <a:srgbClr val="C8D8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Cuentas Anuales 2025</a:t>
            </a:r>
            <a:endParaRPr lang="es-ES" sz="1300" noProof="0" dirty="0"/>
          </a:p>
        </p:txBody>
      </p:sp>
      <p:pic>
        <p:nvPicPr>
          <p:cNvPr id="7" name="Image 1" descr="/home/claude/unpacked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89520" y="4389120"/>
            <a:ext cx="1097280" cy="73152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DD0054-8AF9-AECB-CE33-AF1AC63C9C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A9AAF09-373F-B91F-20AB-2696128C88A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s-ES" sz="3300" dirty="0"/>
              <a:t>ORDEN DEL DÍA – SOCIEDAD LIMITADA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EB01A53-B940-58F2-3DAC-681C3710B350}"/>
              </a:ext>
            </a:extLst>
          </p:cNvPr>
          <p:cNvSpPr txBox="1"/>
          <p:nvPr/>
        </p:nvSpPr>
        <p:spPr>
          <a:xfrm>
            <a:off x="467916" y="1357362"/>
            <a:ext cx="8208168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200"/>
              </a:spcBef>
              <a:buFontTx/>
              <a:buAutoNum type="arabicPeriod"/>
            </a:pPr>
            <a:r>
              <a:rPr lang="es-ES" sz="1400" dirty="0">
                <a:solidFill>
                  <a:srgbClr val="83132B"/>
                </a:solidFill>
              </a:rPr>
              <a:t>Examen y aprobación, en su caso, de las cuentas anuales de la Sociedad correspondientes al ejercicio cerrado el 31 de diciembre de 2025.</a:t>
            </a:r>
          </a:p>
          <a:p>
            <a:pPr marL="342900" indent="-342900">
              <a:spcBef>
                <a:spcPts val="200"/>
              </a:spcBef>
              <a:buFontTx/>
              <a:buAutoNum type="arabicPeriod"/>
            </a:pPr>
            <a:r>
              <a:rPr lang="es-ES" sz="1400" dirty="0">
                <a:solidFill>
                  <a:srgbClr val="83132B"/>
                </a:solidFill>
              </a:rPr>
              <a:t>Examen y aprobación, en su caso, de la propuesta de la aplicación del resultado.</a:t>
            </a:r>
          </a:p>
          <a:p>
            <a:pPr marL="342900" indent="-342900">
              <a:spcBef>
                <a:spcPts val="200"/>
              </a:spcBef>
              <a:buFontTx/>
              <a:buAutoNum type="arabicPeriod"/>
            </a:pPr>
            <a:r>
              <a:rPr lang="es-ES" sz="1400" dirty="0">
                <a:solidFill>
                  <a:srgbClr val="83132B"/>
                </a:solidFill>
              </a:rPr>
              <a:t>Aprobación, en su caso, de la gestión realizada por el órgano de administración de la Sociedad.</a:t>
            </a:r>
          </a:p>
          <a:p>
            <a:pPr marL="342900" indent="-342900">
              <a:spcBef>
                <a:spcPts val="200"/>
              </a:spcBef>
              <a:buAutoNum type="arabicPeriod"/>
            </a:pPr>
            <a:r>
              <a:rPr lang="es-ES" sz="1400" dirty="0">
                <a:solidFill>
                  <a:srgbClr val="83132B"/>
                </a:solidFill>
              </a:rPr>
              <a:t>Ruegos y preguntas.</a:t>
            </a:r>
          </a:p>
          <a:p>
            <a:pPr marL="342900" indent="-342900">
              <a:spcBef>
                <a:spcPts val="200"/>
              </a:spcBef>
              <a:buAutoNum type="arabicPeriod"/>
            </a:pPr>
            <a:r>
              <a:rPr lang="es-ES" sz="1400" dirty="0">
                <a:solidFill>
                  <a:srgbClr val="83132B"/>
                </a:solidFill>
              </a:rPr>
              <a:t>Delegación de facultades.</a:t>
            </a:r>
          </a:p>
          <a:p>
            <a:pPr marL="342900" indent="-342900">
              <a:spcBef>
                <a:spcPts val="200"/>
              </a:spcBef>
              <a:buAutoNum type="arabicPeriod"/>
            </a:pPr>
            <a:r>
              <a:rPr lang="es-ES" sz="1400" dirty="0">
                <a:solidFill>
                  <a:srgbClr val="83132B"/>
                </a:solidFill>
              </a:rPr>
              <a:t>Redacción, lectura y, en su caso, aprobación del acta de la junta.</a:t>
            </a:r>
          </a:p>
        </p:txBody>
      </p:sp>
    </p:spTree>
    <p:extLst>
      <p:ext uri="{BB962C8B-B14F-4D97-AF65-F5344CB8AC3E}">
        <p14:creationId xmlns:p14="http://schemas.microsoft.com/office/powerpoint/2010/main" val="22995192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569BB6-EF71-5B52-F417-4327ECD385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C563787-7E6B-7F12-73CA-A735E98CF73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s-ES" sz="3300" dirty="0"/>
              <a:t>ORDEN DEL DÍA – SOCIEDAD LIMITADA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F43461D-49ED-2C50-F980-73A8E5D8F1E3}"/>
              </a:ext>
            </a:extLst>
          </p:cNvPr>
          <p:cNvSpPr txBox="1"/>
          <p:nvPr/>
        </p:nvSpPr>
        <p:spPr>
          <a:xfrm>
            <a:off x="467916" y="1357362"/>
            <a:ext cx="8208168" cy="17286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200"/>
              </a:spcBef>
              <a:buFontTx/>
              <a:buAutoNum type="arabicPeriod"/>
            </a:pPr>
            <a:r>
              <a:rPr lang="es-ES" sz="1400" b="1" dirty="0">
                <a:solidFill>
                  <a:srgbClr val="83132B"/>
                </a:solidFill>
              </a:rPr>
              <a:t>Examen y aprobación, en su caso, de las cuentas anuales de la Sociedad correspondientes al ejercicio cerrado el 31 de diciembre de 2025.</a:t>
            </a:r>
          </a:p>
          <a:p>
            <a:pPr marL="342900" indent="-342900">
              <a:spcBef>
                <a:spcPts val="200"/>
              </a:spcBef>
              <a:buFontTx/>
              <a:buAutoNum type="arabicPeriod"/>
            </a:pPr>
            <a:r>
              <a:rPr lang="es-ES" sz="1400" dirty="0">
                <a:solidFill>
                  <a:srgbClr val="83132B"/>
                </a:solidFill>
              </a:rPr>
              <a:t>Examen y aprobación, en su caso, de la propuesta de la aplicación del resultado.</a:t>
            </a:r>
          </a:p>
          <a:p>
            <a:pPr marL="342900" indent="-342900">
              <a:spcBef>
                <a:spcPts val="200"/>
              </a:spcBef>
              <a:buFontTx/>
              <a:buAutoNum type="arabicPeriod"/>
            </a:pPr>
            <a:r>
              <a:rPr lang="es-ES" sz="1400" dirty="0">
                <a:solidFill>
                  <a:srgbClr val="83132B"/>
                </a:solidFill>
              </a:rPr>
              <a:t>Aprobación, en su caso, de la gestión realizada por el órgano de administración de la Sociedad.</a:t>
            </a:r>
          </a:p>
          <a:p>
            <a:pPr marL="342900" indent="-342900">
              <a:spcBef>
                <a:spcPts val="200"/>
              </a:spcBef>
              <a:buAutoNum type="arabicPeriod"/>
            </a:pPr>
            <a:r>
              <a:rPr lang="es-ES" sz="1400" dirty="0">
                <a:solidFill>
                  <a:srgbClr val="83132B"/>
                </a:solidFill>
              </a:rPr>
              <a:t>Ruegos y preguntas.</a:t>
            </a:r>
          </a:p>
          <a:p>
            <a:pPr marL="342900" indent="-342900">
              <a:spcBef>
                <a:spcPts val="200"/>
              </a:spcBef>
              <a:buAutoNum type="arabicPeriod"/>
            </a:pPr>
            <a:r>
              <a:rPr lang="es-ES" sz="1400" dirty="0">
                <a:solidFill>
                  <a:srgbClr val="83132B"/>
                </a:solidFill>
              </a:rPr>
              <a:t>Delegación de facultades.</a:t>
            </a:r>
          </a:p>
          <a:p>
            <a:pPr marL="342900" indent="-342900">
              <a:spcBef>
                <a:spcPts val="200"/>
              </a:spcBef>
              <a:buAutoNum type="arabicPeriod"/>
            </a:pPr>
            <a:r>
              <a:rPr lang="es-ES" sz="1400" dirty="0">
                <a:solidFill>
                  <a:srgbClr val="83132B"/>
                </a:solidFill>
              </a:rPr>
              <a:t>Redacción, lectura y, en su caso, aprobación del acta de la junta.</a:t>
            </a:r>
          </a:p>
        </p:txBody>
      </p:sp>
    </p:spTree>
    <p:extLst>
      <p:ext uri="{BB962C8B-B14F-4D97-AF65-F5344CB8AC3E}">
        <p14:creationId xmlns:p14="http://schemas.microsoft.com/office/powerpoint/2010/main" val="36009074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FF891D-1132-DA61-F334-5CD4F7846F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7C18F1-4EE1-C23E-8256-0D2624588AE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Sociedad Limitada / </a:t>
            </a:r>
            <a:r>
              <a:rPr lang="es-ES" b="0" dirty="0"/>
              <a:t>Cuenta de Pérdidas y Ganancias 2025 vs 2024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920E317-F41C-EA33-70F1-54BC694E94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162" y="465536"/>
            <a:ext cx="5774713" cy="4434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881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A6F797-00E0-6ABA-BAF7-BA8647782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FDC2B5-F545-C928-F0AE-6D9B12901A0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Sociedad Limitada / </a:t>
            </a:r>
            <a:r>
              <a:rPr lang="es-ES" b="0" dirty="0"/>
              <a:t>Balance de Situación 2025 vs 2024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F4A5569-84D5-8C5B-AD99-AB758ADB0B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24" y="1048351"/>
            <a:ext cx="4371975" cy="2505075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A08575CB-375C-E802-698D-59625A78BE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1" y="1456723"/>
            <a:ext cx="4371975" cy="2096703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6D7EF558-5070-7774-5176-F6983E7F60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1" y="1237648"/>
            <a:ext cx="4371975" cy="21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999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4DD36D-E1CE-076C-7469-491C13605D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F4569ED-FC7D-8084-5D91-D0A733E9364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s-ES" sz="3300" dirty="0"/>
              <a:t>ORDEN DEL DÍA – SOCIEDAD LIMITADA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923679D-CBC3-A8D3-7692-86AC466B65F3}"/>
              </a:ext>
            </a:extLst>
          </p:cNvPr>
          <p:cNvSpPr txBox="1"/>
          <p:nvPr/>
        </p:nvSpPr>
        <p:spPr>
          <a:xfrm>
            <a:off x="467916" y="1357362"/>
            <a:ext cx="8208168" cy="17286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200"/>
              </a:spcBef>
              <a:buFontTx/>
              <a:buAutoNum type="arabicPeriod"/>
            </a:pPr>
            <a:r>
              <a:rPr lang="es-ES" sz="1400" dirty="0">
                <a:solidFill>
                  <a:srgbClr val="83132B"/>
                </a:solidFill>
              </a:rPr>
              <a:t>Examen y aprobación, en su caso, de las cuentas anuales de la Sociedad correspondientes al ejercicio cerrado el 31 de diciembre de 2025.</a:t>
            </a:r>
          </a:p>
          <a:p>
            <a:pPr marL="342900" indent="-342900">
              <a:spcBef>
                <a:spcPts val="200"/>
              </a:spcBef>
              <a:buFontTx/>
              <a:buAutoNum type="arabicPeriod"/>
            </a:pPr>
            <a:r>
              <a:rPr lang="es-ES" sz="1400" b="1" dirty="0">
                <a:solidFill>
                  <a:srgbClr val="83132B"/>
                </a:solidFill>
              </a:rPr>
              <a:t>Examen y aprobación, en su caso, de la propuesta de la aplicación del resultado.</a:t>
            </a:r>
          </a:p>
          <a:p>
            <a:pPr marL="342900" indent="-342900">
              <a:spcBef>
                <a:spcPts val="200"/>
              </a:spcBef>
              <a:buFontTx/>
              <a:buAutoNum type="arabicPeriod"/>
            </a:pPr>
            <a:r>
              <a:rPr lang="es-ES" sz="1400" dirty="0">
                <a:solidFill>
                  <a:srgbClr val="83132B"/>
                </a:solidFill>
              </a:rPr>
              <a:t>Aprobación, en su caso, de la gestión realizada por el órgano de administración de la Sociedad.</a:t>
            </a:r>
          </a:p>
          <a:p>
            <a:pPr marL="342900" indent="-342900">
              <a:spcBef>
                <a:spcPts val="200"/>
              </a:spcBef>
              <a:buAutoNum type="arabicPeriod"/>
            </a:pPr>
            <a:r>
              <a:rPr lang="es-ES" sz="1400" dirty="0">
                <a:solidFill>
                  <a:srgbClr val="83132B"/>
                </a:solidFill>
              </a:rPr>
              <a:t>Ruegos y preguntas.</a:t>
            </a:r>
          </a:p>
          <a:p>
            <a:pPr marL="342900" indent="-342900">
              <a:spcBef>
                <a:spcPts val="200"/>
              </a:spcBef>
              <a:buAutoNum type="arabicPeriod"/>
            </a:pPr>
            <a:r>
              <a:rPr lang="es-ES" sz="1400" dirty="0">
                <a:solidFill>
                  <a:srgbClr val="83132B"/>
                </a:solidFill>
              </a:rPr>
              <a:t>Delegación de facultades.</a:t>
            </a:r>
          </a:p>
          <a:p>
            <a:pPr marL="342900" indent="-342900">
              <a:spcBef>
                <a:spcPts val="200"/>
              </a:spcBef>
              <a:buAutoNum type="arabicPeriod"/>
            </a:pPr>
            <a:r>
              <a:rPr lang="es-ES" sz="1400" dirty="0">
                <a:solidFill>
                  <a:srgbClr val="83132B"/>
                </a:solidFill>
              </a:rPr>
              <a:t>Redacción, lectura y, en su caso, aprobación del acta de la junta.</a:t>
            </a:r>
          </a:p>
        </p:txBody>
      </p:sp>
    </p:spTree>
    <p:extLst>
      <p:ext uri="{BB962C8B-B14F-4D97-AF65-F5344CB8AC3E}">
        <p14:creationId xmlns:p14="http://schemas.microsoft.com/office/powerpoint/2010/main" val="4309748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1C39B4-D169-A1AD-F6B8-BA9B83EA9C9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Aplicación del resultado / </a:t>
            </a:r>
            <a:r>
              <a:rPr lang="es-ES" b="0" dirty="0"/>
              <a:t>2026</a:t>
            </a:r>
          </a:p>
        </p:txBody>
      </p:sp>
      <p:sp>
        <p:nvSpPr>
          <p:cNvPr id="3" name="Text 11">
            <a:extLst>
              <a:ext uri="{FF2B5EF4-FFF2-40B4-BE49-F238E27FC236}">
                <a16:creationId xmlns:a16="http://schemas.microsoft.com/office/drawing/2014/main" id="{F2E527CA-51DF-37F9-9614-63D406DB7DBA}"/>
              </a:ext>
            </a:extLst>
          </p:cNvPr>
          <p:cNvSpPr/>
          <p:nvPr/>
        </p:nvSpPr>
        <p:spPr>
          <a:xfrm>
            <a:off x="387819" y="312124"/>
            <a:ext cx="8288266" cy="120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buNone/>
            </a:pPr>
            <a:r>
              <a:rPr lang="es-ES" sz="1400" dirty="0">
                <a:solidFill>
                  <a:srgbClr val="83132B"/>
                </a:solidFill>
              </a:rPr>
              <a:t>De la cuenta de pérdidas y ganancias aprobada se desprende que la Sociedad, durante el ejercicio cerrado a 31 de diciembre de 2025, ha obtenido un resultado positivo (beneficios) por importe de </a:t>
            </a:r>
            <a:r>
              <a:rPr lang="es-ES" sz="1400" b="1" dirty="0">
                <a:solidFill>
                  <a:srgbClr val="83132B"/>
                </a:solidFill>
              </a:rPr>
              <a:t>789.220,25 euros</a:t>
            </a:r>
            <a:r>
              <a:rPr lang="es-ES" sz="1400" dirty="0">
                <a:solidFill>
                  <a:srgbClr val="83132B"/>
                </a:solidFill>
              </a:rPr>
              <a:t>, que se acuerda por unanimidad sea aplicado conforme a la propuesta del órgano de administración:</a:t>
            </a:r>
          </a:p>
        </p:txBody>
      </p:sp>
      <p:sp>
        <p:nvSpPr>
          <p:cNvPr id="4" name="Distribucion resultado">
            <a:extLst>
              <a:ext uri="{FF2B5EF4-FFF2-40B4-BE49-F238E27FC236}">
                <a16:creationId xmlns:a16="http://schemas.microsoft.com/office/drawing/2014/main" id="{D3F638DB-62FA-48B0-8E25-AA1CA84E9E10}"/>
              </a:ext>
            </a:extLst>
          </p:cNvPr>
          <p:cNvSpPr txBox="1"/>
          <p:nvPr/>
        </p:nvSpPr>
        <p:spPr>
          <a:xfrm>
            <a:off x="387819" y="1600000"/>
            <a:ext cx="8288266" cy="190000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>
            <a:spAutoFit/>
          </a:bodyPr>
          <a:lstStyle/>
          <a:p>
            <a:pPr marL="342900" indent="-342900">
              <a:spcBef>
                <a:spcPts val="300"/>
              </a:spcBef>
              <a:buFontTx/>
              <a:buAutoNum type="arabicPeriod"/>
            </a:pPr>
            <a:r>
              <a:rPr lang="es-ES" sz="1400" dirty="0">
                <a:solidFill>
                  <a:srgbClr val="83132B"/>
                </a:solidFill>
              </a:rPr>
              <a:t>Reserva legal: </a:t>
            </a:r>
            <a:r>
              <a:rPr lang="es-ES" sz="1400" b="1" dirty="0">
                <a:solidFill>
                  <a:srgbClr val="83132B"/>
                </a:solidFill>
              </a:rPr>
              <a:t>78.922,03 euros</a:t>
            </a:r>
          </a:p>
          <a:p>
            <a:pPr marL="342900" indent="-342900">
              <a:spcBef>
                <a:spcPts val="300"/>
              </a:spcBef>
              <a:buFontTx/>
              <a:buAutoNum type="arabicPeriod"/>
            </a:pPr>
            <a:r>
              <a:rPr lang="es-ES" sz="1400" dirty="0">
                <a:solidFill>
                  <a:srgbClr val="83132B"/>
                </a:solidFill>
              </a:rPr>
              <a:t>Reserva de nivelación: </a:t>
            </a:r>
            <a:r>
              <a:rPr lang="es-ES" sz="1400" b="1" dirty="0">
                <a:solidFill>
                  <a:srgbClr val="83132B"/>
                </a:solidFill>
              </a:rPr>
              <a:t>3.523,29 euros</a:t>
            </a:r>
          </a:p>
          <a:p>
            <a:pPr marL="342900" indent="-342900">
              <a:spcBef>
                <a:spcPts val="300"/>
              </a:spcBef>
              <a:buFontTx/>
              <a:buAutoNum type="arabicPeriod"/>
            </a:pPr>
            <a:r>
              <a:rPr lang="es-ES" sz="1400" dirty="0">
                <a:solidFill>
                  <a:srgbClr val="83132B"/>
                </a:solidFill>
              </a:rPr>
              <a:t>Compensación de pérdidas de ejercicios anteriores: </a:t>
            </a:r>
            <a:r>
              <a:rPr lang="es-ES" sz="1400" b="1" dirty="0">
                <a:solidFill>
                  <a:srgbClr val="83132B"/>
                </a:solidFill>
              </a:rPr>
              <a:t>494.342,84 euros</a:t>
            </a:r>
          </a:p>
          <a:p>
            <a:pPr marL="342900" indent="-342900">
              <a:spcBef>
                <a:spcPts val="300"/>
              </a:spcBef>
              <a:buFontTx/>
              <a:buAutoNum type="arabicPeriod"/>
            </a:pPr>
            <a:r>
              <a:rPr lang="es-ES" sz="1400" dirty="0">
                <a:solidFill>
                  <a:srgbClr val="83132B"/>
                </a:solidFill>
              </a:rPr>
              <a:t>Reservas voluntarias: </a:t>
            </a:r>
            <a:r>
              <a:rPr lang="es-ES" sz="1400" b="1" dirty="0">
                <a:solidFill>
                  <a:srgbClr val="83132B"/>
                </a:solidFill>
              </a:rPr>
              <a:t>212.432,09 euros</a:t>
            </a:r>
          </a:p>
        </p:txBody>
      </p:sp>
    </p:spTree>
    <p:extLst>
      <p:ext uri="{BB962C8B-B14F-4D97-AF65-F5344CB8AC3E}">
        <p14:creationId xmlns:p14="http://schemas.microsoft.com/office/powerpoint/2010/main" val="20287028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CC0055-9BF0-BECC-DF44-BF2BD74DAD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2DBBF10-484F-C0F2-EF5C-2797285E34B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s-ES" sz="3300" dirty="0"/>
              <a:t>ORDEN DEL DÍA – SOCIEDAD LIMITADA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467916" y="1261947"/>
            <a:ext cx="8208168" cy="17286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200"/>
              </a:spcBef>
              <a:buFontTx/>
              <a:buAutoNum type="arabicPeriod"/>
            </a:pPr>
            <a:r>
              <a:rPr lang="es-ES" sz="1400" dirty="0">
                <a:solidFill>
                  <a:srgbClr val="83132B"/>
                </a:solidFill>
              </a:rPr>
              <a:t>Examen y aprobación, en su caso, de las cuentas anuales de la Sociedad correspondientes al ejercicio cerrado el 31 de diciembre de 2025.</a:t>
            </a:r>
          </a:p>
          <a:p>
            <a:pPr marL="342900" indent="-342900">
              <a:spcBef>
                <a:spcPts val="200"/>
              </a:spcBef>
              <a:buFontTx/>
              <a:buAutoNum type="arabicPeriod"/>
            </a:pPr>
            <a:r>
              <a:rPr lang="es-ES" sz="1400" dirty="0">
                <a:solidFill>
                  <a:srgbClr val="83132B"/>
                </a:solidFill>
              </a:rPr>
              <a:t>Examen y aprobación, en su caso, de la propuesta de la aplicación del resultado.</a:t>
            </a:r>
          </a:p>
          <a:p>
            <a:pPr marL="342900" indent="-342900">
              <a:spcBef>
                <a:spcPts val="200"/>
              </a:spcBef>
              <a:buFontTx/>
              <a:buAutoNum type="arabicPeriod"/>
            </a:pPr>
            <a:r>
              <a:rPr lang="es-ES" sz="1400" b="1" dirty="0">
                <a:solidFill>
                  <a:srgbClr val="83132B"/>
                </a:solidFill>
              </a:rPr>
              <a:t>Aprobación, en su caso, de la gestión realizada por el órgano de administración de la Sociedad.</a:t>
            </a:r>
          </a:p>
          <a:p>
            <a:pPr marL="342900" indent="-342900">
              <a:spcBef>
                <a:spcPts val="200"/>
              </a:spcBef>
              <a:buAutoNum type="arabicPeriod"/>
            </a:pPr>
            <a:r>
              <a:rPr lang="es-ES" sz="1400" b="1" dirty="0">
                <a:solidFill>
                  <a:srgbClr val="83132B"/>
                </a:solidFill>
              </a:rPr>
              <a:t>Ruegos y preguntas.</a:t>
            </a:r>
          </a:p>
          <a:p>
            <a:pPr marL="342900" indent="-342900">
              <a:spcBef>
                <a:spcPts val="200"/>
              </a:spcBef>
              <a:buAutoNum type="arabicPeriod"/>
            </a:pPr>
            <a:r>
              <a:rPr lang="es-ES" sz="1400" b="1" dirty="0">
                <a:solidFill>
                  <a:srgbClr val="83132B"/>
                </a:solidFill>
              </a:rPr>
              <a:t>Delegación de facultades.</a:t>
            </a:r>
          </a:p>
          <a:p>
            <a:pPr marL="342900" indent="-342900">
              <a:spcBef>
                <a:spcPts val="200"/>
              </a:spcBef>
              <a:buAutoNum type="arabicPeriod"/>
            </a:pPr>
            <a:r>
              <a:rPr lang="es-ES" sz="1400" b="1" dirty="0">
                <a:solidFill>
                  <a:srgbClr val="83132B"/>
                </a:solidFill>
              </a:rPr>
              <a:t>Redacción, lectura y, en su caso, aprobación del acta de la junta.</a:t>
            </a:r>
          </a:p>
        </p:txBody>
      </p:sp>
    </p:spTree>
    <p:extLst>
      <p:ext uri="{BB962C8B-B14F-4D97-AF65-F5344CB8AC3E}">
        <p14:creationId xmlns:p14="http://schemas.microsoft.com/office/powerpoint/2010/main" val="33116203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62299344362F243A9C67A60B49C3ED9" ma:contentTypeVersion="18" ma:contentTypeDescription="Crear nuevo documento." ma:contentTypeScope="" ma:versionID="12927e049bad76c5c5909943cdcf35de">
  <xsd:schema xmlns:xsd="http://www.w3.org/2001/XMLSchema" xmlns:xs="http://www.w3.org/2001/XMLSchema" xmlns:p="http://schemas.microsoft.com/office/2006/metadata/properties" xmlns:ns2="bec46871-b02f-4284-81d5-b07e83b82979" xmlns:ns3="629128a7-5618-4ae6-a568-15ae10835de4" targetNamespace="http://schemas.microsoft.com/office/2006/metadata/properties" ma:root="true" ma:fieldsID="175053cfa1278bca01ac8940d861cba4" ns2:_="" ns3:_="">
    <xsd:import namespace="bec46871-b02f-4284-81d5-b07e83b82979"/>
    <xsd:import namespace="629128a7-5618-4ae6-a568-15ae10835de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Location" minOccurs="0"/>
                <xsd:element ref="ns2:ESTADO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Observacione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c46871-b02f-4284-81d5-b07e83b8297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ESTADO" ma:index="16" nillable="true" ma:displayName="ESTADO" ma:default="Pendiente" ma:description="Estado del Documento" ma:format="Dropdown" ma:internalName="ESTADO">
      <xsd:simpleType>
        <xsd:restriction base="dms:Choice">
          <xsd:enumeration value="Pendiente"/>
          <xsd:enumeration value="En Curso"/>
          <xsd:enumeration value="Finalizado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Etiquetas de imagen" ma:readOnly="false" ma:fieldId="{5cf76f15-5ced-4ddc-b409-7134ff3c332f}" ma:taxonomyMulti="true" ma:sspId="b2fd128e-043b-4c6e-906f-af3de791c79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Observaciones" ma:index="23" nillable="true" ma:displayName="Observaciones" ma:format="Dropdown" ma:internalName="Observaciones">
      <xsd:simpleType>
        <xsd:restriction base="dms:Text">
          <xsd:maxLength value="255"/>
        </xsd:restriction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9128a7-5618-4ae6-a568-15ae10835de4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67c6c463-1b54-410b-a14c-62c234bafc9e}" ma:internalName="TaxCatchAll" ma:showField="CatchAllData" ma:web="629128a7-5618-4ae6-a568-15ae10835de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29128a7-5618-4ae6-a568-15ae10835de4" xsi:nil="true"/>
    <ESTADO xmlns="bec46871-b02f-4284-81d5-b07e83b82979">Pendiente</ESTADO>
    <lcf76f155ced4ddcb4097134ff3c332f xmlns="bec46871-b02f-4284-81d5-b07e83b82979">
      <Terms xmlns="http://schemas.microsoft.com/office/infopath/2007/PartnerControls"/>
    </lcf76f155ced4ddcb4097134ff3c332f>
    <Observaciones xmlns="bec46871-b02f-4284-81d5-b07e83b82979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930D7CA-AC88-440F-8D59-BAC7023E2DC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ec46871-b02f-4284-81d5-b07e83b82979"/>
    <ds:schemaRef ds:uri="629128a7-5618-4ae6-a568-15ae10835de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30B9C26-6D10-46B9-B354-6F4E30FF267E}">
  <ds:schemaRefs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purl.org/dc/terms/"/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http://purl.org/dc/dcmitype/"/>
    <ds:schemaRef ds:uri="629128a7-5618-4ae6-a568-15ae10835de4"/>
    <ds:schemaRef ds:uri="bec46871-b02f-4284-81d5-b07e83b82979"/>
  </ds:schemaRefs>
</ds:datastoreItem>
</file>

<file path=customXml/itemProps3.xml><?xml version="1.0" encoding="utf-8"?>
<ds:datastoreItem xmlns:ds="http://schemas.openxmlformats.org/officeDocument/2006/customXml" ds:itemID="{31780745-260B-49D0-A42F-9989E611244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821</Words>
  <Application>Microsoft Office PowerPoint</Application>
  <PresentationFormat>Presentación en pantalla (16:9)</PresentationFormat>
  <Paragraphs>74</Paragraphs>
  <Slides>11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6" baseType="lpstr">
      <vt:lpstr>Arial</vt:lpstr>
      <vt:lpstr>Barlow</vt:lpstr>
      <vt:lpstr>Calibri</vt:lpstr>
      <vt:lpstr>Cambria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Sociedad Limitada / Cuenta de Pérdidas y Ganancias 2025 vs 2024</vt:lpstr>
      <vt:lpstr>Sociedad Limitada / Balance de Situación 2025 vs 2024</vt:lpstr>
      <vt:lpstr>Presentación de PowerPoint</vt:lpstr>
      <vt:lpstr>Aplicación del resultado / 2026</vt:lpstr>
      <vt:lpstr>Presentación de PowerPoint</vt:lpstr>
      <vt:lpstr>Presentación de PowerPoint</vt:lpstr>
      <vt:lpstr>Presentación de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Junta General de Accionistas 2026</dc:title>
  <dc:subject>PptxGenJS Presentation</dc:subject>
  <dc:creator>PptxGenJS</dc:creator>
  <cp:lastModifiedBy>Jorge Morata Roig</cp:lastModifiedBy>
  <cp:revision>12</cp:revision>
  <dcterms:created xsi:type="dcterms:W3CDTF">2026-06-16T20:07:55Z</dcterms:created>
  <dcterms:modified xsi:type="dcterms:W3CDTF">2026-06-18T14:37:57Z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0x010100262299344362F243A9C67A60B49C3ED9</vt:lpwstr>
  </property>
  <property fmtid="{D5CDD505-2E9C-101B-9397-08002B2CF9AE}" pid="3" name="MediaServiceImageTags">
    <vt:lpwstr/>
  </property>
</Properties>
</file>